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96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3064907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537710" y="36424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정윤철   1차 프로젝트</a:t>
            </a: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37710" y="46701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MACALLAN  PJ</a:t>
            </a:r>
            <a:endParaRPr lang="en-US" sz="437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571387"/>
            <a:ext cx="56620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5.최신스토리 &amp;소개 영역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848928"/>
            <a:ext cx="5282803" cy="26427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5741551"/>
            <a:ext cx="528280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상단색 변경 : 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classList.add  &amp; getBoundingClientRect .top 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16" y="2848928"/>
            <a:ext cx="5285065" cy="26299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2616" y="5728811"/>
            <a:ext cx="39824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이미지 &amp;동영상 배치 : 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</a:t>
            </a: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grid</a:t>
            </a:r>
            <a:endParaRPr lang="en-US" sz="218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289209"/>
            <a:ext cx="80464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6.경험해보세요 영역 및 기타 스토리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566749"/>
            <a:ext cx="5283994" cy="26489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5465564"/>
            <a:ext cx="37645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상단영역 색  : 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classList.remove 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6034921"/>
            <a:ext cx="30201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이미지 배치 : 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 grid </a:t>
            </a:r>
            <a:endParaRPr lang="en-US" sz="218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566749"/>
            <a:ext cx="5283994" cy="26377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93806" y="5454372"/>
            <a:ext cx="528399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버튼 클릭시 이미지 위치 변경 :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appendChild &amp; style.left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593806" y="63709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이미지 오버시 :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scale</a:t>
            </a:r>
            <a:endParaRPr lang="en-US" sz="218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90938" y="607933"/>
            <a:ext cx="5524262" cy="690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7.공통파트 </a:t>
            </a:r>
            <a:endParaRPr lang="en-US" sz="4350" dirty="0"/>
          </a:p>
        </p:txBody>
      </p:sp>
      <p:sp>
        <p:nvSpPr>
          <p:cNvPr id="5" name="Text 3"/>
          <p:cNvSpPr/>
          <p:nvPr/>
        </p:nvSpPr>
        <p:spPr>
          <a:xfrm>
            <a:off x="1790938" y="1629847"/>
            <a:ext cx="973038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데이터를 하나로 축약후 모듈화 하여  서브페이지에도  적용가능하게 구성</a:t>
            </a:r>
            <a:r>
              <a:rPr lang="en-US" sz="21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: </a:t>
            </a:r>
            <a:r>
              <a:rPr lang="en-US" sz="2175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common.js </a:t>
            </a:r>
            <a:endParaRPr lang="en-US" sz="2175" dirty="0"/>
          </a:p>
        </p:txBody>
      </p:sp>
      <p:sp>
        <p:nvSpPr>
          <p:cNvPr id="6" name="Text 4"/>
          <p:cNvSpPr/>
          <p:nvPr/>
        </p:nvSpPr>
        <p:spPr>
          <a:xfrm>
            <a:off x="1790938" y="2527340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상단 &amp; 하단 영역</a:t>
            </a:r>
            <a:endParaRPr lang="en-US" sz="217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8" y="3121104"/>
            <a:ext cx="3323034" cy="1651873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938" y="5021461"/>
            <a:ext cx="3323034" cy="15987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0708" y="2527340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메뉴 페이지</a:t>
            </a:r>
            <a:endParaRPr lang="en-US" sz="217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708" y="3121104"/>
            <a:ext cx="3323034" cy="165794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708" y="5027533"/>
            <a:ext cx="3323034" cy="17933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660708" y="7069336"/>
            <a:ext cx="3323034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4"/>
              </a:lnSpc>
              <a:buNone/>
            </a:pPr>
            <a:endParaRPr lang="en-US" sz="1740" dirty="0"/>
          </a:p>
        </p:txBody>
      </p:sp>
      <p:sp>
        <p:nvSpPr>
          <p:cNvPr id="13" name="Text 7"/>
          <p:cNvSpPr/>
          <p:nvPr/>
        </p:nvSpPr>
        <p:spPr>
          <a:xfrm>
            <a:off x="9530477" y="2527340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제목 및 설명 CSS</a:t>
            </a:r>
            <a:endParaRPr lang="en-US" sz="217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0477" y="3121104"/>
            <a:ext cx="3323034" cy="37916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469118" y="533043"/>
            <a:ext cx="4845963" cy="6056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70"/>
              </a:lnSpc>
              <a:buNone/>
            </a:pPr>
            <a:r>
              <a:rPr lang="en-US" sz="381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7.공통파트</a:t>
            </a:r>
            <a:endParaRPr lang="en-US" sz="3816" dirty="0"/>
          </a:p>
        </p:txBody>
      </p:sp>
      <p:sp>
        <p:nvSpPr>
          <p:cNvPr id="5" name="Text 3"/>
          <p:cNvSpPr/>
          <p:nvPr/>
        </p:nvSpPr>
        <p:spPr>
          <a:xfrm>
            <a:off x="2469118" y="1623298"/>
            <a:ext cx="2422922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5"/>
              </a:lnSpc>
              <a:buNone/>
            </a:pPr>
            <a:r>
              <a:rPr lang="en-US" sz="1908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공통 정보 관리하기</a:t>
            </a:r>
            <a:endParaRPr lang="en-US" sz="190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118" y="2144078"/>
            <a:ext cx="2915007" cy="138660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118" y="3748683"/>
            <a:ext cx="2915007" cy="16130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469118" y="5579745"/>
            <a:ext cx="2915007" cy="620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2"/>
              </a:lnSpc>
              <a:buNone/>
            </a:pPr>
            <a:r>
              <a:rPr lang="en-US" sz="1526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forEach </a:t>
            </a:r>
            <a:r>
              <a:rPr lang="en-US" sz="152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을 사용하여 반복되는 이미지 및 정보를 효율적으로 관리 </a:t>
            </a:r>
            <a:endParaRPr lang="en-US" sz="1526" dirty="0"/>
          </a:p>
        </p:txBody>
      </p:sp>
      <p:sp>
        <p:nvSpPr>
          <p:cNvPr id="9" name="Text 5"/>
          <p:cNvSpPr/>
          <p:nvPr/>
        </p:nvSpPr>
        <p:spPr>
          <a:xfrm>
            <a:off x="2469118" y="6374249"/>
            <a:ext cx="2915007" cy="620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2"/>
              </a:lnSpc>
              <a:buNone/>
            </a:pPr>
            <a:r>
              <a:rPr lang="en-US" sz="152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→ 향후 변경이미지 및 추가 정보 관리가 쉬워짐</a:t>
            </a:r>
            <a:endParaRPr lang="en-US" sz="1526" dirty="0"/>
          </a:p>
        </p:txBody>
      </p:sp>
      <p:sp>
        <p:nvSpPr>
          <p:cNvPr id="10" name="Text 6"/>
          <p:cNvSpPr/>
          <p:nvPr/>
        </p:nvSpPr>
        <p:spPr>
          <a:xfrm>
            <a:off x="5864662" y="1623298"/>
            <a:ext cx="2422922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5"/>
              </a:lnSpc>
              <a:buNone/>
            </a:pPr>
            <a:r>
              <a:rPr lang="en-US" sz="1908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동영상버튼</a:t>
            </a:r>
            <a:endParaRPr lang="en-US" sz="190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662" y="2144078"/>
            <a:ext cx="2915007" cy="176272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662" y="4124801"/>
            <a:ext cx="2915007" cy="188261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260205" y="1623298"/>
            <a:ext cx="2422922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5"/>
              </a:lnSpc>
              <a:buNone/>
            </a:pPr>
            <a:r>
              <a:rPr lang="en-US" sz="1908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제목 및 설명 반복 : 객체</a:t>
            </a:r>
            <a:endParaRPr lang="en-US" sz="1908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205" y="2144078"/>
            <a:ext cx="2915007" cy="328302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260205" y="5645110"/>
            <a:ext cx="2915007" cy="930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2"/>
              </a:lnSpc>
              <a:buNone/>
            </a:pPr>
            <a:r>
              <a:rPr lang="en-US" sz="152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같은 모양의 정보들은 배열 또는 객체로 담아 </a:t>
            </a:r>
            <a:r>
              <a:rPr lang="en-US" sz="1526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innerHTML </a:t>
            </a:r>
            <a:r>
              <a:rPr lang="en-US" sz="152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으로 관리 하여 HTML 의 가독성을 향상</a:t>
            </a:r>
            <a:endParaRPr lang="en-US" sz="1526" dirty="0"/>
          </a:p>
        </p:txBody>
      </p:sp>
      <p:sp>
        <p:nvSpPr>
          <p:cNvPr id="16" name="Text 9"/>
          <p:cNvSpPr/>
          <p:nvPr/>
        </p:nvSpPr>
        <p:spPr>
          <a:xfrm>
            <a:off x="2469118" y="7386757"/>
            <a:ext cx="9692045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2"/>
              </a:lnSpc>
              <a:buNone/>
            </a:pPr>
            <a:endParaRPr lang="en-US" sz="1526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27123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향후 계획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982391" y="355080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슬라이드 기능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355080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드래그 기능 추가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1760220" y="4047053"/>
            <a:ext cx="11109960" cy="63710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982391" y="418790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서브페이지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418790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추가 및 모듈화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982391" y="482500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메뉴페이지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482500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상위,하위메뉴 로 분리구현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760220" y="5321260"/>
            <a:ext cx="11109960" cy="63710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982391" y="546211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로그인 및 장바구니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462111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자바스크립트 기능 구현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감사합니다.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90167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MACALLAN 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3581638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웹사이트 소개</a:t>
            </a:r>
            <a:endParaRPr lang="en-US" sz="6036" dirty="0"/>
          </a:p>
        </p:txBody>
      </p:sp>
      <p:sp>
        <p:nvSpPr>
          <p:cNvPr id="7" name="Text 4"/>
          <p:cNvSpPr/>
          <p:nvPr/>
        </p:nvSpPr>
        <p:spPr>
          <a:xfrm>
            <a:off x="833199" y="487310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MACALLAN은 스코틀랜드의  프리미엄 싱글몰트 위스키 브랜드입니다.  MACALLAN 웹사이트는 브랜드의 역사와 제품 정보, 그리고 여러 장인들과의 협력을 통한  다양한 고객 경험을 생생히 전달합니다.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0220" y="406086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웹사이트 디자인 목표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5088493"/>
            <a:ext cx="444341" cy="4443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0220" y="5755005"/>
            <a:ext cx="2527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깔끔한 디자인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760220" y="6235422"/>
            <a:ext cx="252745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화이트 및 블랙 톤의 깨끗하고 세련된 레이아웃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35" y="5088493"/>
            <a:ext cx="444341" cy="4443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20935" y="575500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프리미엄 이미지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4620935" y="6235422"/>
            <a:ext cx="25275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고해상도의 제품 및 브랜드 이미지로 고급스러운 느낌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5088493"/>
            <a:ext cx="444341" cy="44434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1768" y="575500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사용자 친화적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7481768" y="6235422"/>
            <a:ext cx="25275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편리한 네비게이션과 </a:t>
            </a: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직관적인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UI로 고객 경험 향상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2602" y="5088493"/>
            <a:ext cx="444341" cy="44434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342602" y="575500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모바일 최적화</a:t>
            </a:r>
            <a:endParaRPr lang="en-US" sz="2187" dirty="0"/>
          </a:p>
        </p:txBody>
      </p:sp>
      <p:sp>
        <p:nvSpPr>
          <p:cNvPr id="17" name="Text 10"/>
          <p:cNvSpPr/>
          <p:nvPr/>
        </p:nvSpPr>
        <p:spPr>
          <a:xfrm>
            <a:off x="10342602" y="6235422"/>
            <a:ext cx="25275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반응형 웹 디자인으로 모든 기기에서 최적의 사용성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075617" y="576263"/>
            <a:ext cx="5239583" cy="6549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7"/>
              </a:lnSpc>
              <a:buNone/>
            </a:pPr>
            <a:r>
              <a:rPr lang="en-US" sz="412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메인페이지  구성</a:t>
            </a:r>
            <a:endParaRPr lang="en-US" sz="4126" dirty="0"/>
          </a:p>
        </p:txBody>
      </p:sp>
      <p:sp>
        <p:nvSpPr>
          <p:cNvPr id="5" name="Shape 3"/>
          <p:cNvSpPr/>
          <p:nvPr/>
        </p:nvSpPr>
        <p:spPr>
          <a:xfrm>
            <a:off x="2075617" y="1709261"/>
            <a:ext cx="471488" cy="471488"/>
          </a:xfrm>
          <a:prstGeom prst="roundRect">
            <a:avLst>
              <a:gd name="adj" fmla="val 26671"/>
            </a:avLst>
          </a:prstGeom>
          <a:solidFill>
            <a:srgbClr val="282C32"/>
          </a:solidFill>
          <a:ln/>
        </p:spPr>
      </p:sp>
      <p:sp>
        <p:nvSpPr>
          <p:cNvPr id="6" name="Text 4"/>
          <p:cNvSpPr/>
          <p:nvPr/>
        </p:nvSpPr>
        <p:spPr>
          <a:xfrm>
            <a:off x="2255639" y="1748552"/>
            <a:ext cx="111323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475" dirty="0"/>
          </a:p>
        </p:txBody>
      </p:sp>
      <p:sp>
        <p:nvSpPr>
          <p:cNvPr id="7" name="Text 5"/>
          <p:cNvSpPr/>
          <p:nvPr/>
        </p:nvSpPr>
        <p:spPr>
          <a:xfrm>
            <a:off x="2756654" y="1781294"/>
            <a:ext cx="2619732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메인로고 커버페이지</a:t>
            </a:r>
            <a:endParaRPr lang="en-US" sz="2063" dirty="0"/>
          </a:p>
        </p:txBody>
      </p:sp>
      <p:sp>
        <p:nvSpPr>
          <p:cNvPr id="8" name="Text 6"/>
          <p:cNvSpPr/>
          <p:nvPr/>
        </p:nvSpPr>
        <p:spPr>
          <a:xfrm>
            <a:off x="2756654" y="2234446"/>
            <a:ext cx="445377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사용자로 하여금 호기심을 유도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19975" y="1709261"/>
            <a:ext cx="471488" cy="471488"/>
          </a:xfrm>
          <a:prstGeom prst="roundRect">
            <a:avLst>
              <a:gd name="adj" fmla="val 26671"/>
            </a:avLst>
          </a:prstGeom>
          <a:solidFill>
            <a:srgbClr val="282C32"/>
          </a:solidFill>
          <a:ln/>
        </p:spPr>
      </p:sp>
      <p:sp>
        <p:nvSpPr>
          <p:cNvPr id="10" name="Text 8"/>
          <p:cNvSpPr/>
          <p:nvPr/>
        </p:nvSpPr>
        <p:spPr>
          <a:xfrm>
            <a:off x="7567612" y="1748552"/>
            <a:ext cx="176093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475" dirty="0"/>
          </a:p>
        </p:txBody>
      </p:sp>
      <p:sp>
        <p:nvSpPr>
          <p:cNvPr id="11" name="Text 9"/>
          <p:cNvSpPr/>
          <p:nvPr/>
        </p:nvSpPr>
        <p:spPr>
          <a:xfrm>
            <a:off x="8101013" y="1781294"/>
            <a:ext cx="2619732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이벤트 배너</a:t>
            </a:r>
            <a:endParaRPr lang="en-US" sz="2063" dirty="0"/>
          </a:p>
        </p:txBody>
      </p:sp>
      <p:sp>
        <p:nvSpPr>
          <p:cNvPr id="12" name="Text 10"/>
          <p:cNvSpPr/>
          <p:nvPr/>
        </p:nvSpPr>
        <p:spPr>
          <a:xfrm>
            <a:off x="8101013" y="2234446"/>
            <a:ext cx="445377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가장 큰 행사와 관련된 페이지를 소개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2075617" y="2942987"/>
            <a:ext cx="471488" cy="471488"/>
          </a:xfrm>
          <a:prstGeom prst="roundRect">
            <a:avLst>
              <a:gd name="adj" fmla="val 26671"/>
            </a:avLst>
          </a:prstGeom>
          <a:solidFill>
            <a:srgbClr val="282C32"/>
          </a:solidFill>
          <a:ln/>
        </p:spPr>
      </p:sp>
      <p:sp>
        <p:nvSpPr>
          <p:cNvPr id="14" name="Text 12"/>
          <p:cNvSpPr/>
          <p:nvPr/>
        </p:nvSpPr>
        <p:spPr>
          <a:xfrm>
            <a:off x="2226469" y="2982277"/>
            <a:ext cx="169783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475" dirty="0"/>
          </a:p>
        </p:txBody>
      </p:sp>
      <p:sp>
        <p:nvSpPr>
          <p:cNvPr id="15" name="Text 13"/>
          <p:cNvSpPr/>
          <p:nvPr/>
        </p:nvSpPr>
        <p:spPr>
          <a:xfrm>
            <a:off x="2756654" y="3015020"/>
            <a:ext cx="2619732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제품 소개</a:t>
            </a:r>
            <a:endParaRPr lang="en-US" sz="2063" dirty="0"/>
          </a:p>
        </p:txBody>
      </p:sp>
      <p:sp>
        <p:nvSpPr>
          <p:cNvPr id="16" name="Text 14"/>
          <p:cNvSpPr/>
          <p:nvPr/>
        </p:nvSpPr>
        <p:spPr>
          <a:xfrm>
            <a:off x="2756654" y="3468172"/>
            <a:ext cx="445377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대표 제품들의  정보와  이미지 소개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19975" y="2942987"/>
            <a:ext cx="471488" cy="471488"/>
          </a:xfrm>
          <a:prstGeom prst="roundRect">
            <a:avLst>
              <a:gd name="adj" fmla="val 26671"/>
            </a:avLst>
          </a:prstGeom>
          <a:solidFill>
            <a:srgbClr val="282C32"/>
          </a:solidFill>
          <a:ln/>
        </p:spPr>
      </p:sp>
      <p:sp>
        <p:nvSpPr>
          <p:cNvPr id="18" name="Text 16"/>
          <p:cNvSpPr/>
          <p:nvPr/>
        </p:nvSpPr>
        <p:spPr>
          <a:xfrm>
            <a:off x="7560588" y="2982277"/>
            <a:ext cx="190262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475" dirty="0"/>
          </a:p>
        </p:txBody>
      </p:sp>
      <p:sp>
        <p:nvSpPr>
          <p:cNvPr id="19" name="Text 17"/>
          <p:cNvSpPr/>
          <p:nvPr/>
        </p:nvSpPr>
        <p:spPr>
          <a:xfrm>
            <a:off x="8101013" y="3015020"/>
            <a:ext cx="2619732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협력파트</a:t>
            </a:r>
            <a:endParaRPr lang="en-US" sz="2063" dirty="0"/>
          </a:p>
        </p:txBody>
      </p:sp>
      <p:sp>
        <p:nvSpPr>
          <p:cNvPr id="20" name="Text 18"/>
          <p:cNvSpPr/>
          <p:nvPr/>
        </p:nvSpPr>
        <p:spPr>
          <a:xfrm>
            <a:off x="8101013" y="3468172"/>
            <a:ext cx="445377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전통적인 장인정신과 최첨단 기술의 융합으로 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8101013" y="3929182"/>
            <a:ext cx="445377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혁신적인 디자인 소개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2075617" y="4637722"/>
            <a:ext cx="471488" cy="471488"/>
          </a:xfrm>
          <a:prstGeom prst="roundRect">
            <a:avLst>
              <a:gd name="adj" fmla="val 26671"/>
            </a:avLst>
          </a:prstGeom>
          <a:solidFill>
            <a:srgbClr val="282C32"/>
          </a:solidFill>
          <a:ln/>
        </p:spPr>
      </p:sp>
      <p:sp>
        <p:nvSpPr>
          <p:cNvPr id="23" name="Text 21"/>
          <p:cNvSpPr/>
          <p:nvPr/>
        </p:nvSpPr>
        <p:spPr>
          <a:xfrm>
            <a:off x="2226588" y="4677013"/>
            <a:ext cx="169426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475" dirty="0"/>
          </a:p>
        </p:txBody>
      </p:sp>
      <p:sp>
        <p:nvSpPr>
          <p:cNvPr id="24" name="Text 22"/>
          <p:cNvSpPr/>
          <p:nvPr/>
        </p:nvSpPr>
        <p:spPr>
          <a:xfrm>
            <a:off x="2756654" y="4709755"/>
            <a:ext cx="2619732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최신 스토리 및 소개파트</a:t>
            </a:r>
            <a:endParaRPr lang="en-US" sz="2063" dirty="0"/>
          </a:p>
        </p:txBody>
      </p:sp>
      <p:sp>
        <p:nvSpPr>
          <p:cNvPr id="25" name="Text 23"/>
          <p:cNvSpPr/>
          <p:nvPr/>
        </p:nvSpPr>
        <p:spPr>
          <a:xfrm>
            <a:off x="2756654" y="5162907"/>
            <a:ext cx="445377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최근 협력한 장인과의 스토리를 및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2756654" y="5623917"/>
            <a:ext cx="445377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경영진 및 시설 동영상 소개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7419975" y="4637722"/>
            <a:ext cx="471488" cy="471488"/>
          </a:xfrm>
          <a:prstGeom prst="roundRect">
            <a:avLst>
              <a:gd name="adj" fmla="val 26671"/>
            </a:avLst>
          </a:prstGeom>
          <a:solidFill>
            <a:srgbClr val="282C32"/>
          </a:solidFill>
          <a:ln/>
        </p:spPr>
      </p:sp>
      <p:sp>
        <p:nvSpPr>
          <p:cNvPr id="28" name="Text 26"/>
          <p:cNvSpPr/>
          <p:nvPr/>
        </p:nvSpPr>
        <p:spPr>
          <a:xfrm>
            <a:off x="7571303" y="4677013"/>
            <a:ext cx="168831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</a:t>
            </a:r>
            <a:endParaRPr lang="en-US" sz="2475" dirty="0"/>
          </a:p>
        </p:txBody>
      </p:sp>
      <p:sp>
        <p:nvSpPr>
          <p:cNvPr id="29" name="Text 27"/>
          <p:cNvSpPr/>
          <p:nvPr/>
        </p:nvSpPr>
        <p:spPr>
          <a:xfrm>
            <a:off x="8101013" y="4709755"/>
            <a:ext cx="310134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경험해보세요  및 기타 스토리</a:t>
            </a:r>
            <a:endParaRPr lang="en-US" sz="2063" dirty="0"/>
          </a:p>
        </p:txBody>
      </p:sp>
      <p:sp>
        <p:nvSpPr>
          <p:cNvPr id="30" name="Text 28"/>
          <p:cNvSpPr/>
          <p:nvPr/>
        </p:nvSpPr>
        <p:spPr>
          <a:xfrm>
            <a:off x="8101013" y="5162907"/>
            <a:ext cx="445377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다양한 서비스 및 지난 이야기 들을 소개</a:t>
            </a:r>
            <a:endParaRPr lang="en-US" sz="1650" dirty="0"/>
          </a:p>
        </p:txBody>
      </p:sp>
      <p:sp>
        <p:nvSpPr>
          <p:cNvPr id="31" name="Shape 29"/>
          <p:cNvSpPr/>
          <p:nvPr/>
        </p:nvSpPr>
        <p:spPr>
          <a:xfrm>
            <a:off x="2075617" y="6332458"/>
            <a:ext cx="471488" cy="471488"/>
          </a:xfrm>
          <a:prstGeom prst="roundRect">
            <a:avLst>
              <a:gd name="adj" fmla="val 26671"/>
            </a:avLst>
          </a:prstGeom>
          <a:solidFill>
            <a:srgbClr val="282C32"/>
          </a:solidFill>
          <a:ln/>
        </p:spPr>
      </p:sp>
      <p:sp>
        <p:nvSpPr>
          <p:cNvPr id="32" name="Text 30"/>
          <p:cNvSpPr/>
          <p:nvPr/>
        </p:nvSpPr>
        <p:spPr>
          <a:xfrm>
            <a:off x="2233374" y="6371749"/>
            <a:ext cx="155972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</a:t>
            </a:r>
            <a:endParaRPr lang="en-US" sz="2475" dirty="0"/>
          </a:p>
        </p:txBody>
      </p:sp>
      <p:sp>
        <p:nvSpPr>
          <p:cNvPr id="33" name="Text 31"/>
          <p:cNvSpPr/>
          <p:nvPr/>
        </p:nvSpPr>
        <p:spPr>
          <a:xfrm>
            <a:off x="2756654" y="6404491"/>
            <a:ext cx="2619732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공통파트</a:t>
            </a:r>
            <a:endParaRPr lang="en-US" sz="2063" dirty="0"/>
          </a:p>
        </p:txBody>
      </p:sp>
      <p:sp>
        <p:nvSpPr>
          <p:cNvPr id="34" name="Text 32"/>
          <p:cNvSpPr/>
          <p:nvPr/>
        </p:nvSpPr>
        <p:spPr>
          <a:xfrm>
            <a:off x="2756654" y="6857643"/>
            <a:ext cx="9798129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메인 페이지의 공통부분 및 </a:t>
            </a:r>
            <a:endParaRPr lang="en-US" sz="1650" dirty="0"/>
          </a:p>
        </p:txBody>
      </p:sp>
      <p:sp>
        <p:nvSpPr>
          <p:cNvPr id="35" name="Text 33"/>
          <p:cNvSpPr/>
          <p:nvPr/>
        </p:nvSpPr>
        <p:spPr>
          <a:xfrm>
            <a:off x="2756654" y="7318653"/>
            <a:ext cx="9798129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서브페이지의 모듈화를 위한 공통부분 소개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653665" y="512683"/>
            <a:ext cx="4661416" cy="5825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88"/>
              </a:lnSpc>
              <a:buNone/>
            </a:pPr>
            <a:r>
              <a:rPr lang="en-US" sz="367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1.메인 로고 커버 페이지</a:t>
            </a:r>
            <a:endParaRPr lang="en-US" sz="367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665" y="1584603"/>
            <a:ext cx="4434007" cy="22006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53665" y="3994904"/>
            <a:ext cx="3016329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83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로고 등장액션 적용 : </a:t>
            </a:r>
            <a:r>
              <a:rPr lang="en-US" sz="1835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animation</a:t>
            </a:r>
            <a:endParaRPr lang="en-US" sz="1835" dirty="0"/>
          </a:p>
        </p:txBody>
      </p:sp>
      <p:sp>
        <p:nvSpPr>
          <p:cNvPr id="7" name="Text 4"/>
          <p:cNvSpPr/>
          <p:nvPr/>
        </p:nvSpPr>
        <p:spPr>
          <a:xfrm>
            <a:off x="2653665" y="4472702"/>
            <a:ext cx="2487811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835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기준축</a:t>
            </a:r>
            <a:r>
              <a:rPr lang="en-US" sz="183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835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bottom &amp; rotateX</a:t>
            </a:r>
            <a:endParaRPr lang="en-US" sz="1835" dirty="0"/>
          </a:p>
        </p:txBody>
      </p:sp>
      <p:sp>
        <p:nvSpPr>
          <p:cNvPr id="8" name="Text 5"/>
          <p:cNvSpPr/>
          <p:nvPr/>
        </p:nvSpPr>
        <p:spPr>
          <a:xfrm>
            <a:off x="2653665" y="4950500"/>
            <a:ext cx="233064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4"/>
              </a:lnSpc>
              <a:buNone/>
            </a:pPr>
            <a:endParaRPr lang="en-US" sz="1835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665" y="5451515"/>
            <a:ext cx="4434007" cy="1288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653665" y="6949440"/>
            <a:ext cx="4434007" cy="5826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83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로고 바닥 반사효과 : </a:t>
            </a:r>
            <a:r>
              <a:rPr lang="en-US" sz="1835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skewX &amp; rotateX &amp; scaleY  &amp; mask</a:t>
            </a:r>
            <a:endParaRPr lang="en-US" sz="183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110" y="1584603"/>
            <a:ext cx="4434007" cy="21947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50110" y="3989070"/>
            <a:ext cx="233064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83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로고</a:t>
            </a:r>
            <a:r>
              <a:rPr lang="en-US" sz="1835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: click &amp;</a:t>
            </a:r>
            <a:r>
              <a:rPr lang="en-US" sz="183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</a:t>
            </a:r>
            <a:r>
              <a:rPr lang="en-US" sz="1835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scale</a:t>
            </a:r>
            <a:endParaRPr lang="en-US" sz="1835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110" y="4490085"/>
            <a:ext cx="4434007" cy="22203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50110" y="6920151"/>
            <a:ext cx="394239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83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메인페이지 열림 효과 :  </a:t>
            </a:r>
            <a:r>
              <a:rPr lang="en-US" sz="1835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clip-path : circle</a:t>
            </a:r>
            <a:endParaRPr lang="en-US" sz="183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397681" y="540901"/>
            <a:ext cx="4917519" cy="6146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40"/>
              </a:lnSpc>
              <a:buNone/>
            </a:pPr>
            <a:r>
              <a:rPr lang="en-US" sz="3872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1 - 1. 스크롤 막기/풀기</a:t>
            </a:r>
            <a:endParaRPr lang="en-US" sz="3872" dirty="0"/>
          </a:p>
        </p:txBody>
      </p:sp>
      <p:sp>
        <p:nvSpPr>
          <p:cNvPr id="5" name="Text 3"/>
          <p:cNvSpPr/>
          <p:nvPr/>
        </p:nvSpPr>
        <p:spPr>
          <a:xfrm>
            <a:off x="2397681" y="1450538"/>
            <a:ext cx="6888242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936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페이지가 열린후  빠르게 스크롤시 열리는 원의 잔상을  막기위한 장치.</a:t>
            </a:r>
            <a:endParaRPr lang="en-US" sz="1936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81" y="2274094"/>
            <a:ext cx="4677608" cy="233505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681" y="4830366"/>
            <a:ext cx="4677608" cy="232767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731" y="2274094"/>
            <a:ext cx="4677608" cy="15932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62731" y="4088606"/>
            <a:ext cx="3815358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93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스크롤 막기  코드  :</a:t>
            </a:r>
            <a:r>
              <a:rPr lang="en-US" sz="1936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overflow  hidden</a:t>
            </a:r>
            <a:endParaRPr lang="en-US" sz="1936" dirty="0"/>
          </a:p>
        </p:txBody>
      </p:sp>
      <p:sp>
        <p:nvSpPr>
          <p:cNvPr id="10" name="Text 5"/>
          <p:cNvSpPr/>
          <p:nvPr/>
        </p:nvSpPr>
        <p:spPr>
          <a:xfrm>
            <a:off x="7562731" y="4592598"/>
            <a:ext cx="4677608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8"/>
              </a:lnSpc>
              <a:buNone/>
            </a:pPr>
            <a:endParaRPr lang="en-US" sz="154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731" y="5128498"/>
            <a:ext cx="4677608" cy="183761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62731" y="7187327"/>
            <a:ext cx="3948708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93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스크롤 풀림  코드 : </a:t>
            </a:r>
            <a:r>
              <a:rPr lang="en-US" sz="1936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setTimeout  : body</a:t>
            </a:r>
            <a:endParaRPr lang="en-US" sz="193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3271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2.이벤트 배너 영역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604730"/>
            <a:ext cx="3342680" cy="16668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5215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마우스 모양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50908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cursor: pointer</a:t>
            </a: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&amp;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760220" y="56602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mousemove 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760220" y="62295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→영상 클릭을 유도함</a:t>
            </a:r>
            <a:endParaRPr lang="en-US" sz="2187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492" y="2604730"/>
            <a:ext cx="3341608" cy="165925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652492" y="4513898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배너 보이기 /숨기기  클릭시 :  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opacity  0~1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652492" y="5430441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배너시 뒷배경 흐림 :    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filter: brightness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652492" y="6346984"/>
            <a:ext cx="33416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693" y="2604730"/>
            <a:ext cx="3341608" cy="181963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543693" y="4674275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영상속도 조절  :  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playbackRate</a:t>
            </a:r>
            <a:endParaRPr lang="en-US" sz="2187" dirty="0"/>
          </a:p>
        </p:txBody>
      </p:sp>
      <p:sp>
        <p:nvSpPr>
          <p:cNvPr id="16" name="Text 11"/>
          <p:cNvSpPr/>
          <p:nvPr/>
        </p:nvSpPr>
        <p:spPr>
          <a:xfrm>
            <a:off x="9543693" y="5590818"/>
            <a:ext cx="33416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배너 클릭이벤트 :</a:t>
            </a:r>
            <a:r>
              <a:rPr lang="en-US" sz="218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toggle </a:t>
            </a:r>
            <a:endParaRPr lang="en-US" sz="218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3122771" y="461486"/>
            <a:ext cx="4192429" cy="523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26"/>
              </a:lnSpc>
              <a:buNone/>
            </a:pPr>
            <a:r>
              <a:rPr lang="en-US" sz="330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3.제품영역</a:t>
            </a:r>
            <a:endParaRPr lang="en-US" sz="330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71" y="1425535"/>
            <a:ext cx="3987879" cy="199179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22771" y="3605927"/>
            <a:ext cx="2735937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3"/>
              </a:lnSpc>
              <a:buNone/>
            </a:pPr>
            <a:r>
              <a:rPr lang="en-US" sz="16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페이지 구분  :</a:t>
            </a:r>
            <a:r>
              <a:rPr lang="en-US" sz="1651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position : sticky</a:t>
            </a:r>
            <a:endParaRPr lang="en-US" sz="1651" dirty="0"/>
          </a:p>
        </p:txBody>
      </p:sp>
      <p:sp>
        <p:nvSpPr>
          <p:cNvPr id="7" name="Text 4"/>
          <p:cNvSpPr/>
          <p:nvPr/>
        </p:nvSpPr>
        <p:spPr>
          <a:xfrm>
            <a:off x="3122771" y="4035623"/>
            <a:ext cx="2749629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3"/>
              </a:lnSpc>
              <a:buNone/>
            </a:pPr>
            <a:r>
              <a:rPr lang="en-US" sz="16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상단영역 고정 : </a:t>
            </a:r>
            <a:r>
              <a:rPr lang="en-US" sz="1651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position : fixed</a:t>
            </a:r>
            <a:endParaRPr lang="en-US" sz="1651" dirty="0"/>
          </a:p>
        </p:txBody>
      </p:sp>
      <p:sp>
        <p:nvSpPr>
          <p:cNvPr id="8" name="Text 5"/>
          <p:cNvSpPr/>
          <p:nvPr/>
        </p:nvSpPr>
        <p:spPr>
          <a:xfrm>
            <a:off x="3122771" y="4465320"/>
            <a:ext cx="3987879" cy="268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3"/>
              </a:lnSpc>
              <a:buNone/>
            </a:pPr>
            <a:endParaRPr lang="en-US" sz="132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771" y="4922044"/>
            <a:ext cx="3987879" cy="19657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122771" y="7076361"/>
            <a:ext cx="3987879" cy="524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63"/>
              </a:lnSpc>
              <a:buNone/>
            </a:pPr>
            <a:r>
              <a:rPr lang="en-US" sz="16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버튼 클릭시 이미지 위치 변경 :  </a:t>
            </a:r>
            <a:r>
              <a:rPr lang="en-US" sz="1651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appendChild &amp; style.left</a:t>
            </a:r>
            <a:endParaRPr lang="en-US" sz="1651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369" y="1425535"/>
            <a:ext cx="3987879" cy="18001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27369" y="3414236"/>
            <a:ext cx="2096214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3"/>
              </a:lnSpc>
              <a:buNone/>
            </a:pPr>
            <a:r>
              <a:rPr lang="en-US" sz="1651" b="1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슬라이드 오류 &amp; 해결</a:t>
            </a:r>
            <a:endParaRPr lang="en-US" sz="1651" dirty="0"/>
          </a:p>
        </p:txBody>
      </p:sp>
      <p:sp>
        <p:nvSpPr>
          <p:cNvPr id="13" name="Text 8"/>
          <p:cNvSpPr/>
          <p:nvPr/>
        </p:nvSpPr>
        <p:spPr>
          <a:xfrm>
            <a:off x="7527369" y="3843933"/>
            <a:ext cx="3987879" cy="536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3"/>
              </a:lnSpc>
              <a:buNone/>
            </a:pPr>
            <a:r>
              <a:rPr lang="en-US" sz="132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(1) 이미지 사이의</a:t>
            </a:r>
            <a:r>
              <a:rPr lang="en-US" sz="1320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gap</a:t>
            </a:r>
            <a:r>
              <a:rPr lang="en-US" sz="132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값의 영향으로 비정상적으로 작동됨.        </a:t>
            </a:r>
            <a:endParaRPr lang="en-US" sz="1320" dirty="0"/>
          </a:p>
        </p:txBody>
      </p:sp>
      <p:sp>
        <p:nvSpPr>
          <p:cNvPr id="14" name="Text 9"/>
          <p:cNvSpPr/>
          <p:nvPr/>
        </p:nvSpPr>
        <p:spPr>
          <a:xfrm>
            <a:off x="7527369" y="4531043"/>
            <a:ext cx="3987879" cy="536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3"/>
              </a:lnSpc>
              <a:buNone/>
            </a:pPr>
            <a:r>
              <a:rPr lang="en-US" sz="132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→ 이를 방지하고자</a:t>
            </a:r>
            <a:r>
              <a:rPr lang="en-US" sz="1320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gap</a:t>
            </a:r>
            <a:r>
              <a:rPr lang="en-US" sz="132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값을 포함한 영역만큼 계산식 설정.</a:t>
            </a:r>
            <a:endParaRPr lang="en-US" sz="1320" dirty="0"/>
          </a:p>
        </p:txBody>
      </p:sp>
      <p:sp>
        <p:nvSpPr>
          <p:cNvPr id="15" name="Text 10"/>
          <p:cNvSpPr/>
          <p:nvPr/>
        </p:nvSpPr>
        <p:spPr>
          <a:xfrm>
            <a:off x="7527369" y="5543550"/>
            <a:ext cx="3987879" cy="536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3"/>
              </a:lnSpc>
              <a:buNone/>
            </a:pPr>
            <a:r>
              <a:rPr lang="en-US" sz="132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(2) 페이지 크기가 축소됨에 따라 이미지 크기값이 유동적임.</a:t>
            </a:r>
            <a:endParaRPr lang="en-US" sz="1320" dirty="0"/>
          </a:p>
        </p:txBody>
      </p:sp>
      <p:sp>
        <p:nvSpPr>
          <p:cNvPr id="16" name="Text 11"/>
          <p:cNvSpPr/>
          <p:nvPr/>
        </p:nvSpPr>
        <p:spPr>
          <a:xfrm>
            <a:off x="7527369" y="6230660"/>
            <a:ext cx="3987879" cy="536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3"/>
              </a:lnSpc>
              <a:buNone/>
            </a:pPr>
            <a:r>
              <a:rPr lang="en-US" sz="132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유동적인 이미지의  크기를</a:t>
            </a:r>
            <a:r>
              <a:rPr lang="en-US" sz="1320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offsetWidth</a:t>
            </a:r>
            <a:r>
              <a:rPr lang="en-US" sz="132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으로  자동계산하여 오류 방지.</a:t>
            </a:r>
            <a:endParaRPr lang="en-US" sz="1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929652" y="483632"/>
            <a:ext cx="4385429" cy="5480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6"/>
              </a:lnSpc>
              <a:buNone/>
            </a:pPr>
            <a:r>
              <a:rPr lang="en-US" sz="345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4.협력파트영역</a:t>
            </a:r>
            <a:endParaRPr lang="en-US" sz="345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52" y="1492091"/>
            <a:ext cx="4172426" cy="21090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29652" y="3798451"/>
            <a:ext cx="4172426" cy="548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58"/>
              </a:lnSpc>
              <a:buNone/>
            </a:pPr>
            <a:r>
              <a:rPr lang="en-US" sz="172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상단색 암전효과 :   </a:t>
            </a:r>
            <a:r>
              <a:rPr lang="en-US" sz="172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classList.add &amp; getBoundingClientRect .top</a:t>
            </a:r>
            <a:endParaRPr lang="en-US" sz="1727" dirty="0"/>
          </a:p>
        </p:txBody>
      </p:sp>
      <p:sp>
        <p:nvSpPr>
          <p:cNvPr id="7" name="Text 4"/>
          <p:cNvSpPr/>
          <p:nvPr/>
        </p:nvSpPr>
        <p:spPr>
          <a:xfrm>
            <a:off x="2929652" y="4521994"/>
            <a:ext cx="4172426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0"/>
              </a:lnSpc>
              <a:buNone/>
            </a:pPr>
            <a:endParaRPr lang="en-US" sz="1381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652" y="4999792"/>
            <a:ext cx="4172426" cy="20993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29652" y="7296388"/>
            <a:ext cx="2932152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8"/>
              </a:lnSpc>
              <a:buNone/>
            </a:pPr>
            <a:r>
              <a:rPr lang="en-US" sz="172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흘러가는 효과 : </a:t>
            </a:r>
            <a:r>
              <a:rPr lang="en-US" sz="172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position: sticky</a:t>
            </a:r>
            <a:endParaRPr lang="en-US" sz="172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609" y="1492091"/>
            <a:ext cx="4170521" cy="20863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37609" y="3775710"/>
            <a:ext cx="2340650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8"/>
              </a:lnSpc>
              <a:buNone/>
            </a:pPr>
            <a:r>
              <a:rPr lang="en-US" sz="172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이미지 배치 : </a:t>
            </a:r>
            <a:r>
              <a:rPr lang="en-US" sz="172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</a:t>
            </a:r>
            <a:r>
              <a:rPr lang="en-US" sz="172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2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grid</a:t>
            </a:r>
            <a:endParaRPr lang="en-US" sz="1727" dirty="0"/>
          </a:p>
        </p:txBody>
      </p:sp>
      <p:sp>
        <p:nvSpPr>
          <p:cNvPr id="12" name="Text 7"/>
          <p:cNvSpPr/>
          <p:nvPr/>
        </p:nvSpPr>
        <p:spPr>
          <a:xfrm>
            <a:off x="7537609" y="4225171"/>
            <a:ext cx="4170521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0"/>
              </a:lnSpc>
              <a:buNone/>
            </a:pPr>
            <a:endParaRPr lang="en-US" sz="1381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609" y="4702969"/>
            <a:ext cx="4170521" cy="20950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7609" y="6995279"/>
            <a:ext cx="4170521" cy="548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58"/>
              </a:lnSpc>
              <a:buNone/>
            </a:pPr>
            <a:r>
              <a:rPr lang="en-US" sz="172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이미지 마우스 오버시                                                      : </a:t>
            </a:r>
            <a:r>
              <a:rPr lang="en-US" sz="1727" b="1" dirty="0">
                <a:solidFill>
                  <a:srgbClr val="D8AFF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scale &amp; filter: brightness</a:t>
            </a:r>
            <a:endParaRPr lang="en-US" sz="1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사용자 지정</PresentationFormat>
  <Paragraphs>117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Barlow</vt:lpstr>
      <vt:lpstr>Montserrat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2024-04-16T03:24:01Z</dcterms:created>
  <dcterms:modified xsi:type="dcterms:W3CDTF">2024-04-16T03:25:16Z</dcterms:modified>
</cp:coreProperties>
</file>